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395" r:id="rId2"/>
    <p:sldId id="496" r:id="rId3"/>
    <p:sldId id="493" r:id="rId4"/>
    <p:sldId id="507" r:id="rId5"/>
    <p:sldId id="497" r:id="rId6"/>
    <p:sldId id="498" r:id="rId7"/>
    <p:sldId id="438" r:id="rId8"/>
    <p:sldId id="441" r:id="rId9"/>
    <p:sldId id="499" r:id="rId10"/>
    <p:sldId id="442" r:id="rId11"/>
    <p:sldId id="500" r:id="rId12"/>
    <p:sldId id="443" r:id="rId13"/>
    <p:sldId id="448" r:id="rId14"/>
    <p:sldId id="444" r:id="rId15"/>
    <p:sldId id="508" r:id="rId16"/>
    <p:sldId id="505" r:id="rId17"/>
    <p:sldId id="501" r:id="rId18"/>
    <p:sldId id="446" r:id="rId19"/>
    <p:sldId id="506" r:id="rId20"/>
    <p:sldId id="447" r:id="rId21"/>
    <p:sldId id="509" r:id="rId22"/>
    <p:sldId id="495" r:id="rId23"/>
    <p:sldId id="396" r:id="rId24"/>
    <p:sldId id="454" r:id="rId25"/>
    <p:sldId id="455" r:id="rId26"/>
    <p:sldId id="473" r:id="rId27"/>
    <p:sldId id="502" r:id="rId28"/>
    <p:sldId id="456" r:id="rId29"/>
    <p:sldId id="457" r:id="rId30"/>
    <p:sldId id="475" r:id="rId31"/>
    <p:sldId id="477" r:id="rId32"/>
    <p:sldId id="503" r:id="rId33"/>
    <p:sldId id="491" r:id="rId34"/>
    <p:sldId id="478" r:id="rId35"/>
    <p:sldId id="490" r:id="rId36"/>
    <p:sldId id="479" r:id="rId37"/>
    <p:sldId id="504" r:id="rId38"/>
    <p:sldId id="481" r:id="rId39"/>
    <p:sldId id="482" r:id="rId40"/>
    <p:sldId id="483" r:id="rId41"/>
    <p:sldId id="484" r:id="rId42"/>
    <p:sldId id="485" r:id="rId43"/>
    <p:sldId id="494" r:id="rId44"/>
    <p:sldId id="480" r:id="rId45"/>
    <p:sldId id="488" r:id="rId46"/>
    <p:sldId id="489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AA04D-DE13-451E-80FF-C30099B4769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24086-5229-4585-BA7D-F0FD7B58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9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55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613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427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548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542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845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527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47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43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89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017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031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344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67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902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260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654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12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805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51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8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176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921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8495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7095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902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554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9024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5155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400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930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76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654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882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143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2085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7679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75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311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569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90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219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74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3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8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0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6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2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5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4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4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6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2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95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9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6193-A53A-408D-A530-F7EDE1E07D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C3FC-6366-4C9F-8FBD-9DC12951B7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zh-CN" altLang="en-US" sz="8000" b="1" dirty="0">
                <a:solidFill>
                  <a:srgbClr val="0070C0"/>
                </a:solidFill>
              </a:rPr>
              <a:t>列王纪下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8FD79-A181-4E22-B674-9D29EDCB88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6600" dirty="0">
                <a:solidFill>
                  <a:srgbClr val="002060"/>
                </a:solidFill>
              </a:rPr>
              <a:t>第五课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50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14</a:t>
            </a:r>
            <a:r>
              <a:rPr lang="zh-CN" altLang="en-US" b="1" dirty="0"/>
              <a:t>：</a:t>
            </a:r>
            <a:r>
              <a:rPr lang="en-US" altLang="zh-CN" b="1" dirty="0"/>
              <a:t>1-12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6</a:t>
            </a:r>
            <a:r>
              <a:rPr lang="zh-CN" altLang="en-US" b="1" dirty="0"/>
              <a:t>她刚进门，</a:t>
            </a:r>
            <a:r>
              <a:rPr lang="zh-CN" altLang="en-US" b="1" dirty="0">
                <a:solidFill>
                  <a:srgbClr val="FF0000"/>
                </a:solidFill>
              </a:rPr>
              <a:t>亚希雅</a:t>
            </a:r>
            <a:r>
              <a:rPr lang="zh-CN" altLang="en-US" b="1" dirty="0"/>
              <a:t>听见她脚步的响声，就说，耶罗波安的妻，进来吧。你为何装作别的妇人呢？我奉差遣将凶事告诉你。</a:t>
            </a:r>
          </a:p>
          <a:p>
            <a:r>
              <a:rPr lang="en-US" altLang="zh-CN" b="1" dirty="0"/>
              <a:t>7</a:t>
            </a:r>
            <a:r>
              <a:rPr lang="zh-CN" altLang="en-US" b="1" dirty="0"/>
              <a:t>你回去告诉耶罗波安说，耶和华以色列的神如此说，我从民中将你高举，立你作我民以色列的君，</a:t>
            </a:r>
          </a:p>
          <a:p>
            <a:r>
              <a:rPr lang="en-US" altLang="zh-CN" b="1" dirty="0"/>
              <a:t>8</a:t>
            </a:r>
            <a:r>
              <a:rPr lang="zh-CN" altLang="en-US" b="1" dirty="0"/>
              <a:t>将国从大卫家夺回赐给你。你</a:t>
            </a:r>
            <a:r>
              <a:rPr lang="zh-CN" altLang="en-US" b="1" dirty="0">
                <a:solidFill>
                  <a:srgbClr val="FF0000"/>
                </a:solidFill>
              </a:rPr>
              <a:t>却不效法</a:t>
            </a:r>
            <a:r>
              <a:rPr lang="zh-CN" altLang="en-US" b="1" dirty="0"/>
              <a:t>我仆人大卫，遵守我的诫命，一心顺从我，行我眼中看为正的事。</a:t>
            </a:r>
          </a:p>
          <a:p>
            <a:r>
              <a:rPr lang="en-US" altLang="zh-CN" b="1" dirty="0"/>
              <a:t>9</a:t>
            </a:r>
            <a:r>
              <a:rPr lang="zh-CN" altLang="en-US" b="1" dirty="0">
                <a:solidFill>
                  <a:srgbClr val="FF0000"/>
                </a:solidFill>
              </a:rPr>
              <a:t>你竟行恶</a:t>
            </a:r>
            <a:r>
              <a:rPr lang="zh-CN" altLang="en-US" b="1" dirty="0"/>
              <a:t>，比那在你以先的更甚，</a:t>
            </a:r>
            <a:r>
              <a:rPr lang="zh-CN" altLang="en-US" b="1" dirty="0">
                <a:solidFill>
                  <a:srgbClr val="FF0000"/>
                </a:solidFill>
              </a:rPr>
              <a:t>为自己立了别神，铸了偶像，惹我发怒，将我丢在背后。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8412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80785259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16 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</a:t>
            </a:r>
            <a:r>
              <a:rPr lang="zh-CN" altLang="en-US" b="1" dirty="0"/>
              <a:t>耶和华的话临到哈拿尼的儿子</a:t>
            </a:r>
            <a:r>
              <a:rPr lang="zh-CN" altLang="en-US" b="1" dirty="0">
                <a:solidFill>
                  <a:srgbClr val="FF0000"/>
                </a:solidFill>
              </a:rPr>
              <a:t>耶户</a:t>
            </a:r>
            <a:r>
              <a:rPr lang="zh-CN" altLang="en-US" b="1" dirty="0"/>
              <a:t>，责备</a:t>
            </a:r>
            <a:r>
              <a:rPr lang="zh-CN" altLang="en-US" b="1" dirty="0">
                <a:solidFill>
                  <a:srgbClr val="FF0000"/>
                </a:solidFill>
              </a:rPr>
              <a:t>巴沙</a:t>
            </a:r>
            <a:r>
              <a:rPr lang="zh-CN" altLang="en-US" b="1" dirty="0"/>
              <a:t>说，</a:t>
            </a:r>
          </a:p>
          <a:p>
            <a:r>
              <a:rPr lang="en-US" altLang="zh-CN" b="1" dirty="0"/>
              <a:t>2</a:t>
            </a:r>
            <a:r>
              <a:rPr lang="zh-CN" altLang="en-US" b="1" dirty="0"/>
              <a:t>我既从尘埃中提拔你，立你作我民以色列的君，你</a:t>
            </a:r>
            <a:r>
              <a:rPr lang="zh-CN" altLang="en-US" b="1" dirty="0">
                <a:solidFill>
                  <a:srgbClr val="FF0000"/>
                </a:solidFill>
              </a:rPr>
              <a:t>竟行耶罗波安所行的道，</a:t>
            </a:r>
            <a:r>
              <a:rPr lang="zh-CN" altLang="en-US" b="1" dirty="0"/>
              <a:t>使我民以色列陷在罪里，惹我发怒，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3545253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19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</a:t>
            </a:r>
            <a:r>
              <a:rPr lang="zh-CN" altLang="en-US" b="1" dirty="0"/>
              <a:t>犹大王约沙法平平安安地回耶路撒冷，到宫里去了。</a:t>
            </a:r>
          </a:p>
          <a:p>
            <a:r>
              <a:rPr lang="en-US" altLang="zh-CN" b="1" dirty="0"/>
              <a:t>2</a:t>
            </a:r>
            <a:r>
              <a:rPr lang="zh-CN" altLang="en-US" b="1" dirty="0">
                <a:solidFill>
                  <a:srgbClr val="FF0000"/>
                </a:solidFill>
              </a:rPr>
              <a:t>先见</a:t>
            </a:r>
            <a:r>
              <a:rPr lang="zh-CN" altLang="en-US" b="1" dirty="0"/>
              <a:t>哈拿尼的儿子</a:t>
            </a:r>
            <a:r>
              <a:rPr lang="zh-CN" altLang="en-US" b="1" dirty="0">
                <a:solidFill>
                  <a:srgbClr val="FF0000"/>
                </a:solidFill>
              </a:rPr>
              <a:t>耶户</a:t>
            </a:r>
            <a:r>
              <a:rPr lang="zh-CN" altLang="en-US" b="1" dirty="0"/>
              <a:t>出来迎接约沙法王，对他说，你岂当帮助恶人，爱那恨恶耶和华的人呢？因此耶和华的忿怒临到你。</a:t>
            </a:r>
          </a:p>
          <a:p>
            <a:r>
              <a:rPr lang="en-US" altLang="zh-CN" b="1" dirty="0"/>
              <a:t>3</a:t>
            </a:r>
            <a:r>
              <a:rPr lang="zh-CN" altLang="en-US" b="1" dirty="0">
                <a:solidFill>
                  <a:srgbClr val="FF0000"/>
                </a:solidFill>
              </a:rPr>
              <a:t>然而你还有善行，因你从国中除掉木偶，立定心意寻求神。</a:t>
            </a:r>
            <a:endParaRPr lang="en-US" alt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1307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5840" y="1737360"/>
            <a:ext cx="9509760" cy="4439603"/>
          </a:xfrm>
        </p:spPr>
        <p:txBody>
          <a:bodyPr/>
          <a:lstStyle/>
          <a:p>
            <a:r>
              <a:rPr lang="zh-CN" altLang="en-US" b="1" dirty="0"/>
              <a:t>以利亚是亚哈时期的先知</a:t>
            </a:r>
            <a:endParaRPr lang="en-US" altLang="zh-CN" b="1" dirty="0"/>
          </a:p>
          <a:p>
            <a:r>
              <a:rPr lang="zh-CN" altLang="en-US" b="1" dirty="0"/>
              <a:t>以利沙主要在耶户王朝时期作先知</a:t>
            </a:r>
            <a:endParaRPr lang="en-US" altLang="zh-CN" b="1" dirty="0"/>
          </a:p>
          <a:p>
            <a:r>
              <a:rPr lang="zh-CN" altLang="en-US" b="1" dirty="0"/>
              <a:t>何西阿和阿摩斯还有约拿都是耶罗波安时期的先知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75227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1498733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51E309-1905-488E-BA61-FD5B9D2A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马太福音</a:t>
            </a:r>
            <a:r>
              <a:rPr lang="en-US" altLang="zh-CN" b="1" dirty="0"/>
              <a:t>12</a:t>
            </a:r>
            <a:r>
              <a:rPr lang="zh-CN" altLang="en-US" b="1" dirty="0"/>
              <a:t>章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C1FD2-04AB-4A9A-88D5-D5F9B9C57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31</a:t>
            </a:r>
            <a:r>
              <a:rPr lang="zh-CN" altLang="en-US" sz="3200" b="1" dirty="0"/>
              <a:t>所以我告诉你们，人一切的罪，和亵渎的话，都可得赦免。</a:t>
            </a:r>
            <a:r>
              <a:rPr lang="zh-CN" altLang="en-US" sz="3200" b="1" dirty="0">
                <a:solidFill>
                  <a:srgbClr val="FF0000"/>
                </a:solidFill>
              </a:rPr>
              <a:t>惟独亵渎圣灵</a:t>
            </a:r>
            <a:r>
              <a:rPr lang="zh-CN" altLang="en-US" sz="3200" b="1" dirty="0"/>
              <a:t>，总不得赦免。</a:t>
            </a:r>
          </a:p>
          <a:p>
            <a:r>
              <a:rPr lang="en-US" altLang="zh-CN" sz="3200" b="1" dirty="0"/>
              <a:t>32</a:t>
            </a:r>
            <a:r>
              <a:rPr lang="zh-CN" altLang="en-US" sz="3200" b="1" dirty="0"/>
              <a:t>凡说话干犯人子的，还可得赦免。</a:t>
            </a:r>
            <a:r>
              <a:rPr lang="zh-CN" altLang="en-US" sz="3200" b="1" dirty="0">
                <a:solidFill>
                  <a:srgbClr val="FF0000"/>
                </a:solidFill>
              </a:rPr>
              <a:t>惟独说话干犯圣灵的，</a:t>
            </a:r>
            <a:r>
              <a:rPr lang="zh-CN" altLang="en-US" sz="3200" b="1" dirty="0"/>
              <a:t>今世来世总不得赦免。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7698122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999FA1-257C-412F-905C-A370BAAEA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92" t="15100" r="16505" b="28674"/>
          <a:stretch/>
        </p:blipFill>
        <p:spPr>
          <a:xfrm>
            <a:off x="1498293" y="605928"/>
            <a:ext cx="9364338" cy="58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14841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约翰福音</a:t>
            </a:r>
            <a:r>
              <a:rPr lang="en-US" altLang="zh-CN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4</a:t>
            </a:r>
            <a:r>
              <a:rPr lang="zh-CN" altLang="en-US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3200" b="1" dirty="0"/>
              <a:t>19</a:t>
            </a:r>
            <a:r>
              <a:rPr lang="zh-CN" altLang="en-US" sz="3200" b="1" dirty="0"/>
              <a:t>妇人说，先生，我看出你是先知。</a:t>
            </a:r>
          </a:p>
          <a:p>
            <a:r>
              <a:rPr lang="en-US" altLang="zh-CN" sz="3200" b="1" dirty="0"/>
              <a:t>20</a:t>
            </a:r>
            <a:r>
              <a:rPr lang="zh-CN" altLang="en-US" sz="3200" b="1" dirty="0"/>
              <a:t>我们的祖宗在这山上礼拜。你们倒说，应当礼拜的地方是在耶路撒冷。</a:t>
            </a:r>
          </a:p>
          <a:p>
            <a:r>
              <a:rPr lang="en-US" altLang="zh-CN" sz="3200" b="1" dirty="0"/>
              <a:t>21</a:t>
            </a:r>
            <a:r>
              <a:rPr lang="zh-CN" altLang="en-US" sz="3200" b="1" dirty="0"/>
              <a:t>耶稣说，妇人，你当</a:t>
            </a:r>
            <a:r>
              <a:rPr lang="zh-CN" altLang="en-US" sz="3200" b="1" dirty="0">
                <a:solidFill>
                  <a:srgbClr val="FF0000"/>
                </a:solidFill>
              </a:rPr>
              <a:t>信我</a:t>
            </a:r>
            <a:r>
              <a:rPr lang="zh-CN" altLang="en-US" sz="3200" b="1" dirty="0"/>
              <a:t>，时候将到，你们拜父，也不在这山上，也不在耶路撒冷。</a:t>
            </a:r>
          </a:p>
          <a:p>
            <a:r>
              <a:rPr lang="en-US" altLang="zh-CN" sz="3200" b="1" dirty="0"/>
              <a:t>22</a:t>
            </a:r>
            <a:r>
              <a:rPr lang="zh-CN" altLang="en-US" sz="3200" b="1" dirty="0"/>
              <a:t>你们所拜的，你们不知道。我们所拜的，我们知道。因为</a:t>
            </a:r>
            <a:r>
              <a:rPr lang="zh-CN" altLang="en-US" sz="3200" b="1" dirty="0">
                <a:solidFill>
                  <a:srgbClr val="FF0000"/>
                </a:solidFill>
              </a:rPr>
              <a:t>救恩是从犹太人出来的。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r>
              <a:rPr lang="en-US" altLang="zh-CN" sz="3200" b="1" dirty="0"/>
              <a:t>23</a:t>
            </a:r>
            <a:r>
              <a:rPr lang="zh-CN" altLang="en-US" sz="3200" b="1" dirty="0"/>
              <a:t>时候将到，如今就是了，那</a:t>
            </a:r>
            <a:r>
              <a:rPr lang="zh-CN" altLang="en-US" sz="3200" b="1" dirty="0">
                <a:solidFill>
                  <a:srgbClr val="FF0000"/>
                </a:solidFill>
              </a:rPr>
              <a:t>真正拜父的</a:t>
            </a:r>
            <a:r>
              <a:rPr lang="zh-CN" altLang="en-US" sz="3200" b="1" dirty="0"/>
              <a:t>，要</a:t>
            </a:r>
            <a:r>
              <a:rPr lang="zh-CN" altLang="en-US" sz="3200" b="1" dirty="0">
                <a:solidFill>
                  <a:srgbClr val="FF0000"/>
                </a:solidFill>
              </a:rPr>
              <a:t>用心灵和诚实拜祂，因为父要这样的人拜祂。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0673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耶利米</a:t>
            </a:r>
            <a:r>
              <a:rPr lang="en-US" altLang="zh-CN" b="1" dirty="0"/>
              <a:t>51</a:t>
            </a:r>
            <a:r>
              <a:rPr lang="zh-CN" altLang="en-US" b="1" dirty="0"/>
              <a:t>：</a:t>
            </a:r>
            <a:r>
              <a:rPr lang="en-US" altLang="zh-CN" b="1" dirty="0"/>
              <a:t>5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/>
              <a:t>以色列和犹大</a:t>
            </a:r>
            <a:r>
              <a:rPr lang="zh-CN" altLang="en-US" sz="3200" b="1" dirty="0">
                <a:solidFill>
                  <a:srgbClr val="FF0000"/>
                </a:solidFill>
              </a:rPr>
              <a:t>虽然</a:t>
            </a:r>
            <a:r>
              <a:rPr lang="zh-CN" altLang="en-US" sz="3200" b="1" dirty="0"/>
              <a:t>境内充满违背以色列圣者的罪，</a:t>
            </a:r>
            <a:r>
              <a:rPr lang="zh-CN" altLang="en-US" sz="3200" b="1" dirty="0">
                <a:solidFill>
                  <a:srgbClr val="FF0000"/>
                </a:solidFill>
              </a:rPr>
              <a:t>却没有被</a:t>
            </a:r>
            <a:r>
              <a:rPr lang="zh-CN" altLang="en-US" sz="3200" b="1" dirty="0"/>
              <a:t>他的神万军之耶和华</a:t>
            </a:r>
            <a:r>
              <a:rPr lang="zh-CN" altLang="en-US" sz="3200" b="1" dirty="0">
                <a:solidFill>
                  <a:srgbClr val="FF0000"/>
                </a:solidFill>
              </a:rPr>
              <a:t>丢弃</a:t>
            </a:r>
            <a:r>
              <a:rPr lang="zh-CN" altLang="en-US" sz="3200" b="1" dirty="0"/>
              <a:t>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92325545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yt5s.com-祢的信实广大">
            <a:hlinkClick r:id="" action="ppaction://media"/>
            <a:extLst>
              <a:ext uri="{FF2B5EF4-FFF2-40B4-BE49-F238E27FC236}">
                <a16:creationId xmlns:a16="http://schemas.microsoft.com/office/drawing/2014/main" id="{72A5612C-59DF-45B4-AD2B-21EA84E846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3234" y="514004"/>
            <a:ext cx="8771263" cy="49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6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22735" cy="879781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/>
              <a:t>以西结书</a:t>
            </a:r>
            <a:r>
              <a:rPr lang="en-US" altLang="zh-CN" sz="4000" b="1" dirty="0"/>
              <a:t>37</a:t>
            </a:r>
            <a:r>
              <a:rPr lang="zh-CN" altLang="en-US" sz="4000" b="1" dirty="0"/>
              <a:t>章</a:t>
            </a:r>
            <a:endParaRPr lang="en-US" altLang="en-US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405" y="1388125"/>
            <a:ext cx="11089395" cy="4755787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b="1" dirty="0"/>
              <a:t>15</a:t>
            </a:r>
            <a:r>
              <a:rPr lang="zh-CN" altLang="en-US" b="1" dirty="0"/>
              <a:t>耶和华的话又临到我说，</a:t>
            </a:r>
          </a:p>
          <a:p>
            <a:r>
              <a:rPr lang="en-US" altLang="zh-CN" b="1" dirty="0"/>
              <a:t>16</a:t>
            </a:r>
            <a:r>
              <a:rPr lang="zh-CN" altLang="en-US" b="1" dirty="0"/>
              <a:t>人子阿，你要取一根木杖，在其上写</a:t>
            </a:r>
            <a:r>
              <a:rPr lang="zh-CN" altLang="en-US" b="1" dirty="0">
                <a:solidFill>
                  <a:srgbClr val="FF0000"/>
                </a:solidFill>
              </a:rPr>
              <a:t>为犹大和他的同伴以色列人</a:t>
            </a:r>
            <a:r>
              <a:rPr lang="zh-CN" altLang="en-US" b="1" dirty="0"/>
              <a:t>。又取一根木杖，在其上写为约瑟，就是为以法莲，又为他的同伴以色列全家。</a:t>
            </a:r>
          </a:p>
          <a:p>
            <a:r>
              <a:rPr lang="en-US" altLang="zh-CN" b="1" dirty="0"/>
              <a:t>17</a:t>
            </a:r>
            <a:r>
              <a:rPr lang="zh-CN" altLang="en-US" b="1" dirty="0"/>
              <a:t>你要</a:t>
            </a:r>
            <a:r>
              <a:rPr lang="zh-CN" altLang="en-US" b="1" dirty="0">
                <a:solidFill>
                  <a:srgbClr val="FF0000"/>
                </a:solidFill>
              </a:rPr>
              <a:t>使这两根木杖接连为一，在你手中成为一根。</a:t>
            </a:r>
          </a:p>
          <a:p>
            <a:r>
              <a:rPr lang="en-US" altLang="zh-CN" b="1" dirty="0"/>
              <a:t>18</a:t>
            </a:r>
            <a:r>
              <a:rPr lang="zh-CN" altLang="en-US" b="1" dirty="0"/>
              <a:t>你本国的子民问你说，这是什么意思。你不指示我们吗？</a:t>
            </a:r>
          </a:p>
          <a:p>
            <a:r>
              <a:rPr lang="en-US" altLang="zh-CN" b="1" dirty="0"/>
              <a:t>19</a:t>
            </a:r>
            <a:r>
              <a:rPr lang="zh-CN" altLang="en-US" b="1" dirty="0"/>
              <a:t>你就对他们说，主耶和华如此说，我要将约瑟和他同伴</a:t>
            </a:r>
            <a:r>
              <a:rPr lang="zh-CN" altLang="en-US" b="1" dirty="0">
                <a:solidFill>
                  <a:srgbClr val="FF0000"/>
                </a:solidFill>
              </a:rPr>
              <a:t>以色列支派的杖</a:t>
            </a:r>
            <a:r>
              <a:rPr lang="zh-CN" altLang="en-US" b="1" dirty="0"/>
              <a:t>，就是那在以法莲手中的，</a:t>
            </a:r>
            <a:r>
              <a:rPr lang="zh-CN" altLang="en-US" b="1" dirty="0">
                <a:solidFill>
                  <a:srgbClr val="FF0000"/>
                </a:solidFill>
              </a:rPr>
              <a:t>与犹大的杖一同接连为一，在我手中成为一根。</a:t>
            </a:r>
          </a:p>
          <a:p>
            <a:r>
              <a:rPr lang="en-US" altLang="zh-CN" b="1" dirty="0"/>
              <a:t>20</a:t>
            </a:r>
            <a:r>
              <a:rPr lang="zh-CN" altLang="en-US" b="1" dirty="0"/>
              <a:t>你所写的那两根杖要在他们眼前拿在手中，</a:t>
            </a:r>
          </a:p>
          <a:p>
            <a:r>
              <a:rPr lang="en-US" altLang="zh-CN" b="1" dirty="0"/>
              <a:t>21</a:t>
            </a:r>
            <a:r>
              <a:rPr lang="zh-CN" altLang="en-US" b="1" dirty="0"/>
              <a:t>要对他们说，主耶和华如此说，我要将</a:t>
            </a:r>
            <a:r>
              <a:rPr lang="zh-CN" altLang="en-US" b="1" dirty="0">
                <a:solidFill>
                  <a:srgbClr val="FF0000"/>
                </a:solidFill>
              </a:rPr>
              <a:t>以色列人从他们所到的各国收取</a:t>
            </a:r>
            <a:r>
              <a:rPr lang="zh-CN" altLang="en-US" b="1" dirty="0"/>
              <a:t>，又从四围聚集他们，引导他们归回本地。</a:t>
            </a:r>
          </a:p>
          <a:p>
            <a:r>
              <a:rPr lang="en-US" altLang="zh-CN" b="1" dirty="0"/>
              <a:t>22</a:t>
            </a:r>
            <a:r>
              <a:rPr lang="zh-CN" altLang="en-US" b="1" dirty="0"/>
              <a:t>我要使他们在那地，</a:t>
            </a:r>
            <a:r>
              <a:rPr lang="zh-CN" altLang="en-US" b="1" dirty="0">
                <a:solidFill>
                  <a:srgbClr val="FF0000"/>
                </a:solidFill>
              </a:rPr>
              <a:t>在以色列山上成为一国</a:t>
            </a:r>
            <a:r>
              <a:rPr lang="zh-CN" altLang="en-US" b="1" dirty="0"/>
              <a:t>，有一王作他们众民的王。</a:t>
            </a:r>
            <a:r>
              <a:rPr lang="zh-CN" altLang="en-US" b="1" dirty="0">
                <a:solidFill>
                  <a:srgbClr val="FF0000"/>
                </a:solidFill>
              </a:rPr>
              <a:t>他们不再为二国，决不再分为二国。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75740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列王纪下可以分成这三大段：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一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先知以利亚和以利沙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1-8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sz="26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亚哈谢受伤求问以革伦神巴力西卜，以利亚预言亚哈谢必死 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6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耶和华接以利亚升天，以利沙得着他所求的感动以利亚的灵 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1-18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6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19-8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二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南北国历史分述至北国亡于亚述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16-17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犹大王</a:t>
            </a:r>
            <a:r>
              <a:rPr lang="zh-CN" altLang="en-US" sz="2600" b="1" dirty="0"/>
              <a:t>约兰登基到以色列王约阿施死，南北国历史分述</a:t>
            </a:r>
            <a:r>
              <a:rPr lang="en-US" altLang="zh-CN" sz="2600" b="1" dirty="0"/>
              <a:t>		</a:t>
            </a:r>
            <a:r>
              <a:rPr lang="zh-CN" altLang="en-US" sz="2600" b="1" dirty="0"/>
              <a:t>（</a:t>
            </a:r>
            <a:r>
              <a:rPr lang="en-US" sz="2600" b="1" dirty="0"/>
              <a:t>8</a:t>
            </a:r>
            <a:r>
              <a:rPr lang="zh-CN" altLang="en-US" sz="2600" b="1" dirty="0"/>
              <a:t>：</a:t>
            </a:r>
            <a:r>
              <a:rPr lang="en-US" sz="2600" b="1" dirty="0"/>
              <a:t>16-13:25</a:t>
            </a:r>
            <a:r>
              <a:rPr lang="zh-CN" altLang="en-US" sz="2600" b="1" dirty="0"/>
              <a:t>）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26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从犹大王亚玛谢登基到以色列亡于亚述的历史分述</a:t>
            </a:r>
            <a:r>
              <a:rPr lang="en-US" altLang="zh-CN" sz="26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26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1-17:6</a:t>
            </a: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2600" b="1" dirty="0"/>
              <a:t>以色列人被掳的原因：</a:t>
            </a:r>
            <a:r>
              <a:rPr lang="en-US" altLang="zh-CN" sz="2600" b="1" dirty="0"/>
              <a:t>						</a:t>
            </a:r>
            <a:r>
              <a:rPr lang="zh-CN" altLang="en-US" sz="2600" b="1" dirty="0"/>
              <a:t>（</a:t>
            </a:r>
            <a:r>
              <a:rPr lang="en-US" sz="2600" b="1" dirty="0"/>
              <a:t>17</a:t>
            </a:r>
            <a:r>
              <a:rPr lang="zh-CN" altLang="en-US" sz="2600" b="1" dirty="0"/>
              <a:t>：</a:t>
            </a:r>
            <a:r>
              <a:rPr lang="en-US" sz="2600" b="1" dirty="0"/>
              <a:t>7-23</a:t>
            </a:r>
            <a:r>
              <a:rPr lang="zh-CN" altLang="en-US" sz="2600" b="1" dirty="0"/>
              <a:t>）</a:t>
            </a:r>
            <a:endParaRPr lang="en-US" sz="2600" b="1" dirty="0"/>
          </a:p>
          <a:p>
            <a:pPr marL="0" indent="0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三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南国犹大历史至其亡于巴比伦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18-25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767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5416" y="1211855"/>
            <a:ext cx="9590183" cy="4965108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三</a:t>
            </a:r>
            <a:r>
              <a:rPr lang="en-US" altLang="zh-CN" dirty="0"/>
              <a:t>.</a:t>
            </a:r>
            <a:r>
              <a:rPr lang="zh-CN" altLang="en-US" dirty="0"/>
              <a:t>南国犹大历史至其亡于巴比伦		</a:t>
            </a:r>
            <a:r>
              <a:rPr lang="en-US" altLang="zh-CN" dirty="0"/>
              <a:t>       </a:t>
            </a:r>
            <a:r>
              <a:rPr lang="zh-CN" altLang="en-US" dirty="0"/>
              <a:t>（</a:t>
            </a:r>
            <a:r>
              <a:rPr lang="en-US" altLang="zh-CN" dirty="0"/>
              <a:t>18-25</a:t>
            </a:r>
            <a:r>
              <a:rPr lang="zh-CN" altLang="en-US" dirty="0"/>
              <a:t>章）</a:t>
            </a:r>
          </a:p>
          <a:p>
            <a:r>
              <a:rPr 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犹大王希西家登基作王到亚们登基作王的历史</a:t>
            </a:r>
            <a:r>
              <a:rPr lang="en-US" alt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		</a:t>
            </a:r>
            <a:r>
              <a:rPr 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18 - 21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00672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8952480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50B958-414C-4A9B-99B2-E1F6830BA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027265"/>
            <a:ext cx="10418793" cy="48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10524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B39E4-DE05-4C47-B220-48EEA430A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29</a:t>
            </a:r>
            <a:r>
              <a:rPr lang="zh-CN" altLang="en-US" b="1" dirty="0"/>
              <a:t>章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BC142-BC35-46F1-BB65-C1C0CE546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</a:t>
            </a:r>
            <a:r>
              <a:rPr lang="zh-CN" altLang="en-US" b="1" dirty="0"/>
              <a:t>希西家登基的时候年二十五岁，在耶路撒冷作王二十九年。他母亲名叫亚比雅，是撒迦利雅的女儿。</a:t>
            </a:r>
            <a:endParaRPr lang="en-US" altLang="zh-CN" b="1" dirty="0"/>
          </a:p>
          <a:p>
            <a:r>
              <a:rPr lang="en-US" altLang="zh-CN" b="1" dirty="0"/>
              <a:t>2</a:t>
            </a:r>
            <a:r>
              <a:rPr lang="zh-CN" altLang="en-US" b="1" dirty="0"/>
              <a:t>希西家行耶和华眼中看为正的事，效法他祖大卫一切所行的。</a:t>
            </a:r>
          </a:p>
          <a:p>
            <a:r>
              <a:rPr lang="en-US" altLang="zh-CN" b="1" dirty="0"/>
              <a:t>3</a:t>
            </a:r>
            <a:r>
              <a:rPr lang="zh-CN" altLang="en-US" b="1" dirty="0">
                <a:solidFill>
                  <a:srgbClr val="FF0000"/>
                </a:solidFill>
              </a:rPr>
              <a:t>元年正月</a:t>
            </a:r>
            <a:r>
              <a:rPr lang="zh-CN" altLang="en-US" b="1" dirty="0"/>
              <a:t>，开了耶和华殿的门，重新修理。</a:t>
            </a:r>
          </a:p>
          <a:p>
            <a:r>
              <a:rPr lang="en-US" altLang="zh-CN" b="1" dirty="0"/>
              <a:t>4</a:t>
            </a:r>
            <a:r>
              <a:rPr lang="zh-CN" altLang="en-US" b="1" dirty="0"/>
              <a:t>他召众祭司和利未人来，聚集在东边的宽阔处，</a:t>
            </a:r>
            <a:endParaRPr lang="en-US" altLang="zh-CN" b="1" dirty="0"/>
          </a:p>
          <a:p>
            <a:r>
              <a:rPr lang="en-US" altLang="zh-CN" b="1" dirty="0"/>
              <a:t>17</a:t>
            </a:r>
            <a:r>
              <a:rPr lang="zh-CN" altLang="en-US" b="1" dirty="0"/>
              <a:t>从</a:t>
            </a:r>
            <a:r>
              <a:rPr lang="zh-CN" altLang="en-US" b="1" dirty="0">
                <a:solidFill>
                  <a:srgbClr val="FF0000"/>
                </a:solidFill>
              </a:rPr>
              <a:t>正月初一日</a:t>
            </a:r>
            <a:r>
              <a:rPr lang="zh-CN" altLang="en-US" b="1" dirty="0"/>
              <a:t>洁净起，初八日到了耶和华的殿廊，用八日的工夫洁净耶和华的殿，到正月十六日才洁净完了。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13929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t>亚述帝国与以色列国灭亡时期有关的君王：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提革拉毗列色三世</a:t>
            </a:r>
            <a:r>
              <a:rPr lang="en-US" altLang="en-US" b="1" dirty="0"/>
              <a:t>（</a:t>
            </a:r>
            <a:r>
              <a:rPr lang="zh-CN" altLang="en-US" b="1" dirty="0"/>
              <a:t>普勒，</a:t>
            </a:r>
            <a:r>
              <a:rPr lang="en-US" altLang="en-US" b="1" dirty="0" err="1"/>
              <a:t>Pul</a:t>
            </a:r>
            <a:r>
              <a:rPr lang="en-US" altLang="en-US" b="1" dirty="0"/>
              <a:t>） </a:t>
            </a:r>
            <a:r>
              <a:rPr lang="zh-CN" altLang="en-US" b="1" dirty="0"/>
              <a:t>	</a:t>
            </a:r>
            <a:r>
              <a:rPr lang="en-US" altLang="zh-CN" b="1" dirty="0"/>
              <a:t>	745-727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撒缦以色五世（</a:t>
            </a:r>
            <a:r>
              <a:rPr lang="en-US" altLang="en-US" b="1" dirty="0" err="1">
                <a:solidFill>
                  <a:srgbClr val="FF0000"/>
                </a:solidFill>
              </a:rPr>
              <a:t>ShalmaneserⅤ</a:t>
            </a:r>
            <a:r>
              <a:rPr lang="en-US" altLang="en-US" b="1" dirty="0">
                <a:solidFill>
                  <a:srgbClr val="FF0000"/>
                </a:solidFill>
              </a:rPr>
              <a:t>）		</a:t>
            </a:r>
            <a:r>
              <a:rPr lang="en-US" altLang="zh-CN" b="1" dirty="0">
                <a:solidFill>
                  <a:srgbClr val="FF0000"/>
                </a:solidFill>
              </a:rPr>
              <a:t>727-722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    (</a:t>
            </a:r>
            <a:r>
              <a:rPr lang="zh-CN" altLang="en-US" b="1" dirty="0">
                <a:solidFill>
                  <a:srgbClr val="FF0000"/>
                </a:solidFill>
              </a:rPr>
              <a:t>围攻撒玛利亚三年，并于</a:t>
            </a:r>
            <a:r>
              <a:rPr lang="en-US" altLang="zh-CN" b="1" dirty="0">
                <a:solidFill>
                  <a:srgbClr val="FF0000"/>
                </a:solidFill>
              </a:rPr>
              <a:t>722</a:t>
            </a:r>
            <a:r>
              <a:rPr lang="zh-CN" altLang="en-US" b="1" dirty="0">
                <a:solidFill>
                  <a:srgbClr val="FF0000"/>
                </a:solidFill>
              </a:rPr>
              <a:t>年攻陷该城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r>
              <a:rPr lang="zh-CN" altLang="en-US" b="1" dirty="0">
                <a:solidFill>
                  <a:srgbClr val="FF0000"/>
                </a:solidFill>
              </a:rPr>
              <a:t>	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/>
              <a:t>撒珥根二世（</a:t>
            </a:r>
            <a:r>
              <a:rPr lang="en-US" altLang="en-US" b="1" dirty="0" err="1"/>
              <a:t>SargonⅡ</a:t>
            </a:r>
            <a:r>
              <a:rPr lang="en-US" altLang="en-US" b="1" dirty="0"/>
              <a:t>） 			722-705</a:t>
            </a:r>
          </a:p>
          <a:p>
            <a:pPr marL="0" indent="0">
              <a:buNone/>
            </a:pPr>
            <a:r>
              <a:rPr lang="en-US" altLang="en-US" b="1" dirty="0"/>
              <a:t>（</a:t>
            </a:r>
            <a:r>
              <a:rPr lang="zh-CN" altLang="en-US" b="1" dirty="0"/>
              <a:t>撒缦以色五世于公元前</a:t>
            </a:r>
            <a:r>
              <a:rPr lang="en-US" altLang="zh-CN" b="1" dirty="0"/>
              <a:t>722</a:t>
            </a:r>
            <a:r>
              <a:rPr lang="zh-CN" altLang="en-US" b="1" dirty="0"/>
              <a:t>年驾崩，撒珥根二世于</a:t>
            </a:r>
            <a:r>
              <a:rPr lang="en-US" altLang="zh-CN" b="1" dirty="0"/>
              <a:t>721</a:t>
            </a:r>
            <a:r>
              <a:rPr lang="zh-CN" altLang="en-US" b="1" dirty="0"/>
              <a:t>年在撒玛利亚进行扫尾工作）</a:t>
            </a:r>
            <a:endParaRPr lang="en-US" altLang="zh-CN" b="1" dirty="0"/>
          </a:p>
          <a:p>
            <a:r>
              <a:rPr lang="zh-CN" altLang="en-US" b="1" dirty="0">
                <a:solidFill>
                  <a:srgbClr val="FF0000"/>
                </a:solidFill>
              </a:rPr>
              <a:t>西拿基立（</a:t>
            </a:r>
            <a:r>
              <a:rPr lang="en-US" altLang="en-US" b="1" dirty="0">
                <a:solidFill>
                  <a:srgbClr val="FF0000"/>
                </a:solidFill>
              </a:rPr>
              <a:t>Sennacherib）			705-681</a:t>
            </a:r>
          </a:p>
          <a:p>
            <a:r>
              <a:rPr lang="zh-CN" altLang="en-US" b="1" dirty="0"/>
              <a:t>以撒哈顿（</a:t>
            </a:r>
            <a:r>
              <a:rPr lang="en-US" altLang="en-US" b="1" dirty="0"/>
              <a:t>Esarhaddon）			681-669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51921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50B958-414C-4A9B-99B2-E1F6830BA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027265"/>
            <a:ext cx="10418793" cy="48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66451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CA1E52-AD62-41BC-A58D-5B09CD99F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410" y="167357"/>
            <a:ext cx="5127180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6722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30AD47-F620-4BC9-A25F-5AE63469F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历代志下</a:t>
            </a:r>
            <a:r>
              <a:rPr lang="en-US" altLang="zh-CN" sz="4400" b="1" dirty="0"/>
              <a:t>32</a:t>
            </a:r>
            <a:r>
              <a:rPr lang="zh-CN" altLang="en-US" sz="4400" b="1" dirty="0"/>
              <a:t>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5DDEB-F128-4F66-9E2B-36CCF2161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800" b="1" dirty="0"/>
              <a:t>1-3</a:t>
            </a:r>
            <a:r>
              <a:rPr lang="zh-CN" altLang="en-US" sz="2800" b="1" dirty="0">
                <a:solidFill>
                  <a:srgbClr val="FF0000"/>
                </a:solidFill>
              </a:rPr>
              <a:t>这虔诚的事以后，亚述王西拿基立来侵入犹大，</a:t>
            </a:r>
            <a:r>
              <a:rPr lang="zh-CN" altLang="en-US" sz="2800" b="1" dirty="0"/>
              <a:t>围困一切坚固城，想要攻破占据。希西家见西拿基立来，定意要攻打耶路撒冷，就与首领和勇士商议，</a:t>
            </a:r>
            <a:r>
              <a:rPr lang="zh-CN" altLang="en-US" sz="2800" b="1" dirty="0">
                <a:solidFill>
                  <a:srgbClr val="FF0000"/>
                </a:solidFill>
              </a:rPr>
              <a:t>塞住城外的泉源</a:t>
            </a:r>
            <a:r>
              <a:rPr lang="zh-CN" altLang="en-US" sz="2800" b="1" dirty="0"/>
              <a:t>。他们就都帮助他。</a:t>
            </a:r>
          </a:p>
          <a:p>
            <a:pPr marL="0" indent="0">
              <a:buNone/>
            </a:pPr>
            <a:r>
              <a:rPr lang="en-US" altLang="zh-CN" sz="2800" b="1" dirty="0"/>
              <a:t>4-5</a:t>
            </a:r>
            <a:r>
              <a:rPr lang="zh-CN" altLang="en-US" sz="2800" b="1" dirty="0"/>
              <a:t>于是有许多人聚集，</a:t>
            </a:r>
            <a:r>
              <a:rPr lang="zh-CN" altLang="en-US" sz="2800" b="1" dirty="0">
                <a:solidFill>
                  <a:srgbClr val="FF0000"/>
                </a:solidFill>
              </a:rPr>
              <a:t>塞了一切泉源</a:t>
            </a:r>
            <a:r>
              <a:rPr lang="zh-CN" altLang="en-US" sz="2800" b="1" dirty="0"/>
              <a:t>，并通流国中的小河，说，亚述王来，为何让他得着许多水呢？希西家力图自强，就</a:t>
            </a:r>
            <a:r>
              <a:rPr lang="zh-CN" altLang="en-US" sz="2800" b="1" dirty="0">
                <a:solidFill>
                  <a:srgbClr val="FF0000"/>
                </a:solidFill>
              </a:rPr>
              <a:t>修筑</a:t>
            </a:r>
            <a:r>
              <a:rPr lang="zh-CN" altLang="en-US" sz="2800" b="1" dirty="0"/>
              <a:t>所有拆毁的</a:t>
            </a:r>
            <a:r>
              <a:rPr lang="zh-CN" altLang="en-US" sz="2800" b="1" dirty="0">
                <a:solidFill>
                  <a:srgbClr val="FF0000"/>
                </a:solidFill>
              </a:rPr>
              <a:t>城墙</a:t>
            </a:r>
            <a:r>
              <a:rPr lang="zh-CN" altLang="en-US" sz="2800" b="1" dirty="0"/>
              <a:t>，高与城楼相齐。在城外又筑一城，坚固大卫城的米罗</a:t>
            </a:r>
            <a:r>
              <a:rPr lang="en-US" altLang="zh-CN" sz="2800" b="1" dirty="0"/>
              <a:t>,</a:t>
            </a:r>
            <a:r>
              <a:rPr lang="zh-CN" altLang="en-US" sz="2800" b="1" dirty="0">
                <a:solidFill>
                  <a:srgbClr val="FF0000"/>
                </a:solidFill>
              </a:rPr>
              <a:t>制造了许多军器，盾牌。</a:t>
            </a:r>
          </a:p>
          <a:p>
            <a:pPr marL="0" indent="0">
              <a:buNone/>
            </a:pPr>
            <a:r>
              <a:rPr lang="en-US" altLang="zh-CN" sz="2800" b="1" dirty="0"/>
              <a:t>6-7</a:t>
            </a:r>
            <a:r>
              <a:rPr lang="zh-CN" altLang="en-US" sz="2800" b="1" dirty="0"/>
              <a:t>设立军长管理百姓，将他们招聚在城门的宽阔处，用话勉励他们，说，</a:t>
            </a:r>
            <a:r>
              <a:rPr lang="zh-CN" altLang="en-US" sz="2800" b="1" dirty="0">
                <a:solidFill>
                  <a:srgbClr val="FF0000"/>
                </a:solidFill>
              </a:rPr>
              <a:t>你们当刚强壮胆，</a:t>
            </a:r>
            <a:r>
              <a:rPr lang="zh-CN" altLang="en-US" sz="2800" b="1" dirty="0"/>
              <a:t>不要因亚述王和跟随他的大军恐惧，惊慌。</a:t>
            </a:r>
            <a:r>
              <a:rPr lang="zh-CN" altLang="en-US" sz="2800" b="1" dirty="0">
                <a:solidFill>
                  <a:srgbClr val="FF0000"/>
                </a:solidFill>
              </a:rPr>
              <a:t>因为与我们同在的，比与他们同在的更大。</a:t>
            </a:r>
          </a:p>
          <a:p>
            <a:pPr marL="0" indent="0">
              <a:buNone/>
            </a:pPr>
            <a:r>
              <a:rPr lang="en-US" altLang="zh-CN" sz="2800" b="1" dirty="0"/>
              <a:t>8</a:t>
            </a:r>
            <a:r>
              <a:rPr lang="zh-CN" altLang="en-US" sz="2800" b="1" dirty="0"/>
              <a:t>与他们同在的是肉臂，</a:t>
            </a:r>
            <a:r>
              <a:rPr lang="zh-CN" altLang="en-US" sz="2800" b="1" dirty="0">
                <a:solidFill>
                  <a:srgbClr val="FF0000"/>
                </a:solidFill>
              </a:rPr>
              <a:t>与我们同在的是耶和华我们的神，祂必帮助我们，为我们争战。百姓就靠犹大王希西家的话，安然无惧了。</a:t>
            </a:r>
            <a:endParaRPr lang="en-US" altLang="en-US" sz="28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94395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列王纪下可以分成这三大段：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一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先知以利亚和以利沙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1-8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sz="26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亚哈谢受伤求问以革伦神巴力西卜，以利亚预言亚哈谢必死 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6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耶和华接以利亚升天，以利沙得着他所求的感动以利亚的灵 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1-18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6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19-8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二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南北国历史分述至北国亡于亚述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16-17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犹大王</a:t>
            </a:r>
            <a:r>
              <a:rPr lang="zh-CN" altLang="en-US" sz="2600" b="1" dirty="0"/>
              <a:t>约兰登基到以色列王约阿施死，南北国历史分述</a:t>
            </a:r>
            <a:r>
              <a:rPr lang="en-US" altLang="zh-CN" sz="2600" b="1" dirty="0"/>
              <a:t>		</a:t>
            </a:r>
            <a:r>
              <a:rPr lang="zh-CN" altLang="en-US" sz="2600" b="1" dirty="0"/>
              <a:t>（</a:t>
            </a:r>
            <a:r>
              <a:rPr lang="en-US" sz="2600" b="1" dirty="0"/>
              <a:t>8</a:t>
            </a:r>
            <a:r>
              <a:rPr lang="zh-CN" altLang="en-US" sz="2600" b="1" dirty="0"/>
              <a:t>：</a:t>
            </a:r>
            <a:r>
              <a:rPr lang="en-US" sz="2600" b="1" dirty="0"/>
              <a:t>16-13:25</a:t>
            </a:r>
            <a:r>
              <a:rPr lang="zh-CN" altLang="en-US" sz="2600" b="1" dirty="0"/>
              <a:t>）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26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从犹大王亚玛谢登基到以色列亡于亚述的历史分述</a:t>
            </a:r>
            <a:r>
              <a:rPr lang="en-US" altLang="zh-CN" sz="26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26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1-17:6</a:t>
            </a: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2600" b="1" dirty="0"/>
              <a:t>以色列人被掳的原因：</a:t>
            </a:r>
            <a:r>
              <a:rPr lang="en-US" altLang="zh-CN" sz="2600" b="1" dirty="0"/>
              <a:t>						</a:t>
            </a:r>
            <a:r>
              <a:rPr lang="zh-CN" altLang="en-US" sz="2600" b="1" dirty="0"/>
              <a:t>（</a:t>
            </a:r>
            <a:r>
              <a:rPr lang="en-US" sz="2600" b="1" dirty="0"/>
              <a:t>17</a:t>
            </a:r>
            <a:r>
              <a:rPr lang="zh-CN" altLang="en-US" sz="2600" b="1" dirty="0"/>
              <a:t>：</a:t>
            </a:r>
            <a:r>
              <a:rPr lang="en-US" sz="2600" b="1" dirty="0"/>
              <a:t>7-23</a:t>
            </a:r>
            <a:r>
              <a:rPr lang="zh-CN" altLang="en-US" sz="2600" b="1" dirty="0"/>
              <a:t>）</a:t>
            </a:r>
            <a:endParaRPr lang="en-US" sz="2600" b="1" dirty="0"/>
          </a:p>
          <a:p>
            <a:pPr marL="0" indent="0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三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南国犹大历史至其亡于巴比伦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18-25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80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30AD47-F620-4BC9-A25F-5AE63469F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以赛亚书</a:t>
            </a:r>
            <a:r>
              <a:rPr lang="en-US" altLang="zh-CN" b="1" dirty="0"/>
              <a:t>1:1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5DDEB-F128-4F66-9E2B-36CCF2161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当乌西雅，约坦，亚哈斯，希西家，作犹大王的时候，亚摩斯的儿子以赛亚得默示，论到犹大和耶路撒冷。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29358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t>亚述帝国与以色列国灭亡时期有关的君王：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提革拉毗列色三世</a:t>
            </a:r>
            <a:r>
              <a:rPr lang="en-US" altLang="en-US" b="1" dirty="0"/>
              <a:t>（</a:t>
            </a:r>
            <a:r>
              <a:rPr lang="zh-CN" altLang="en-US" b="1" dirty="0"/>
              <a:t>普勒，</a:t>
            </a:r>
            <a:r>
              <a:rPr lang="en-US" altLang="en-US" b="1" dirty="0" err="1"/>
              <a:t>Pul</a:t>
            </a:r>
            <a:r>
              <a:rPr lang="en-US" altLang="en-US" b="1" dirty="0"/>
              <a:t>） </a:t>
            </a:r>
            <a:r>
              <a:rPr lang="zh-CN" altLang="en-US" b="1" dirty="0"/>
              <a:t>	</a:t>
            </a:r>
            <a:r>
              <a:rPr lang="en-US" altLang="zh-CN" b="1" dirty="0"/>
              <a:t>	745-727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撒缦以色五世（</a:t>
            </a:r>
            <a:r>
              <a:rPr lang="en-US" altLang="en-US" b="1" dirty="0" err="1">
                <a:solidFill>
                  <a:srgbClr val="FF0000"/>
                </a:solidFill>
              </a:rPr>
              <a:t>ShalmaneserⅤ</a:t>
            </a:r>
            <a:r>
              <a:rPr lang="en-US" altLang="en-US" b="1" dirty="0">
                <a:solidFill>
                  <a:srgbClr val="FF0000"/>
                </a:solidFill>
              </a:rPr>
              <a:t>）		</a:t>
            </a:r>
            <a:r>
              <a:rPr lang="en-US" altLang="zh-CN" b="1" dirty="0">
                <a:solidFill>
                  <a:srgbClr val="FF0000"/>
                </a:solidFill>
              </a:rPr>
              <a:t>727-722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    (</a:t>
            </a:r>
            <a:r>
              <a:rPr lang="zh-CN" altLang="en-US" b="1" dirty="0">
                <a:solidFill>
                  <a:srgbClr val="FF0000"/>
                </a:solidFill>
              </a:rPr>
              <a:t>围攻撒玛利亚三年，并于</a:t>
            </a:r>
            <a:r>
              <a:rPr lang="en-US" altLang="zh-CN" b="1" dirty="0">
                <a:solidFill>
                  <a:srgbClr val="FF0000"/>
                </a:solidFill>
              </a:rPr>
              <a:t>722</a:t>
            </a:r>
            <a:r>
              <a:rPr lang="zh-CN" altLang="en-US" b="1" dirty="0">
                <a:solidFill>
                  <a:srgbClr val="FF0000"/>
                </a:solidFill>
              </a:rPr>
              <a:t>年攻陷该城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r>
              <a:rPr lang="zh-CN" altLang="en-US" b="1" dirty="0">
                <a:solidFill>
                  <a:srgbClr val="FF0000"/>
                </a:solidFill>
              </a:rPr>
              <a:t>	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/>
              <a:t>撒珥根二世（</a:t>
            </a:r>
            <a:r>
              <a:rPr lang="en-US" altLang="en-US" b="1" dirty="0" err="1"/>
              <a:t>SargonⅡ</a:t>
            </a:r>
            <a:r>
              <a:rPr lang="en-US" altLang="en-US" b="1" dirty="0"/>
              <a:t>） 			722-705</a:t>
            </a:r>
          </a:p>
          <a:p>
            <a:pPr marL="0" indent="0">
              <a:buNone/>
            </a:pPr>
            <a:r>
              <a:rPr lang="en-US" altLang="en-US" b="1" dirty="0"/>
              <a:t>（</a:t>
            </a:r>
            <a:r>
              <a:rPr lang="zh-CN" altLang="en-US" b="1" dirty="0"/>
              <a:t>撒缦以色五世于公元前</a:t>
            </a:r>
            <a:r>
              <a:rPr lang="en-US" altLang="zh-CN" b="1" dirty="0"/>
              <a:t>722</a:t>
            </a:r>
            <a:r>
              <a:rPr lang="zh-CN" altLang="en-US" b="1" dirty="0"/>
              <a:t>年驾崩，撒珥根二世于</a:t>
            </a:r>
            <a:r>
              <a:rPr lang="en-US" altLang="zh-CN" b="1" dirty="0"/>
              <a:t>721</a:t>
            </a:r>
            <a:r>
              <a:rPr lang="zh-CN" altLang="en-US" b="1" dirty="0"/>
              <a:t>年在撒玛利亚进行扫尾工作）</a:t>
            </a:r>
            <a:endParaRPr lang="en-US" altLang="zh-CN" b="1" dirty="0"/>
          </a:p>
          <a:p>
            <a:r>
              <a:rPr lang="zh-CN" altLang="en-US" b="1" dirty="0">
                <a:solidFill>
                  <a:srgbClr val="FF0000"/>
                </a:solidFill>
              </a:rPr>
              <a:t>西拿基立（</a:t>
            </a:r>
            <a:r>
              <a:rPr lang="en-US" altLang="en-US" b="1" dirty="0">
                <a:solidFill>
                  <a:srgbClr val="FF0000"/>
                </a:solidFill>
              </a:rPr>
              <a:t>Sennacherib）			705-681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以撒哈顿（</a:t>
            </a:r>
            <a:r>
              <a:rPr lang="en-US" altLang="en-US" b="1" dirty="0">
                <a:solidFill>
                  <a:srgbClr val="FF0000"/>
                </a:solidFill>
              </a:rPr>
              <a:t>Esarhaddon）			681-669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14467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希伯来书</a:t>
            </a:r>
            <a:r>
              <a:rPr lang="en-US" altLang="zh-CN" b="1" dirty="0"/>
              <a:t>4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16</a:t>
            </a:r>
            <a:r>
              <a:rPr lang="zh-CN" altLang="en-US" sz="3200" b="1" dirty="0"/>
              <a:t>所以我们</a:t>
            </a:r>
            <a:r>
              <a:rPr lang="zh-CN" altLang="en-US" sz="3200" b="1" dirty="0">
                <a:solidFill>
                  <a:srgbClr val="FF0000"/>
                </a:solidFill>
              </a:rPr>
              <a:t>只管</a:t>
            </a:r>
            <a:r>
              <a:rPr lang="zh-CN" altLang="en-US" sz="3200" b="1" dirty="0">
                <a:solidFill>
                  <a:srgbClr val="7030A0"/>
                </a:solidFill>
              </a:rPr>
              <a:t>坦然无惧地</a:t>
            </a:r>
            <a:r>
              <a:rPr lang="zh-CN" altLang="en-US" sz="3200" b="1" dirty="0"/>
              <a:t>，来到</a:t>
            </a:r>
            <a:r>
              <a:rPr lang="zh-CN" altLang="en-US" sz="3200" b="1" dirty="0">
                <a:solidFill>
                  <a:srgbClr val="FF0000"/>
                </a:solidFill>
              </a:rPr>
              <a:t>施恩的宝座</a:t>
            </a:r>
            <a:r>
              <a:rPr lang="zh-CN" altLang="en-US" sz="3200" b="1" dirty="0"/>
              <a:t>前，为要得怜恤，蒙恩惠作随时的帮助。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52094653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753D21-000A-4DFC-BEFE-FA6FA96696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786857" y="90823"/>
            <a:ext cx="9031705" cy="66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60718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03020" y="1234440"/>
            <a:ext cx="9212580" cy="4942523"/>
          </a:xfrm>
        </p:spPr>
        <p:txBody>
          <a:bodyPr/>
          <a:lstStyle/>
          <a:p>
            <a:r>
              <a:rPr lang="zh-CN" altLang="en-US" sz="3200" b="1" dirty="0"/>
              <a:t>巴比伦王比罗达巴拉但：</a:t>
            </a:r>
            <a:endParaRPr lang="en-US" altLang="zh-CN" sz="3200" b="1" dirty="0"/>
          </a:p>
          <a:p>
            <a:r>
              <a:rPr lang="en-US" altLang="zh-CN" sz="3200" b="1" dirty="0"/>
              <a:t>721-710 BC</a:t>
            </a:r>
            <a:r>
              <a:rPr lang="zh-CN" altLang="en-US" sz="3200" b="1" dirty="0"/>
              <a:t>作王</a:t>
            </a:r>
          </a:p>
          <a:p>
            <a:r>
              <a:rPr lang="en-US" altLang="zh-CN" sz="3200" b="1" dirty="0"/>
              <a:t>710 BC</a:t>
            </a:r>
            <a:r>
              <a:rPr lang="zh-CN" altLang="en-US" sz="3200" b="1" dirty="0"/>
              <a:t>被亚述王撒珥根废黜</a:t>
            </a:r>
          </a:p>
          <a:p>
            <a:r>
              <a:rPr lang="en-US" altLang="zh-CN" sz="3200" b="1" dirty="0"/>
              <a:t>703-702 BC</a:t>
            </a:r>
            <a:r>
              <a:rPr lang="zh-CN" altLang="en-US" sz="3200" b="1" dirty="0"/>
              <a:t>复位</a:t>
            </a:r>
          </a:p>
          <a:p>
            <a:r>
              <a:rPr lang="en-US" altLang="zh-CN" sz="3200" b="1" dirty="0"/>
              <a:t>702 BC</a:t>
            </a:r>
            <a:r>
              <a:rPr lang="zh-CN" altLang="en-US" sz="3200" b="1" dirty="0"/>
              <a:t>再被亚述王西拿基立废黜，逃亡到以拦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49943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26B03-E174-4716-8A7D-2F3427FA73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87277" y="1002535"/>
            <a:ext cx="9441456" cy="5146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巴比伦是脱离了亚述帝国的省份，又在短时间之内被迫再次并入亚述帝国。以赛亚在他的谴责中，预言巴比伦将来会侵略和抢劫犹大国，希西家知道当时亚述的势力强大，巴比伦不可能推翻，于是他感到十分安全，他说：「若在我的年日中有太平和稳固的境况，岂不是好吗？」（王下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20:19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</a:t>
            </a:r>
          </a:p>
          <a:p>
            <a:pPr marL="0" indent="0"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―― 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证主圣经百科全书</a:t>
            </a:r>
            <a:endParaRPr lang="en-US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65183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25880" y="982980"/>
            <a:ext cx="9189720" cy="5193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/>
              <a:t>亚述帝国与以色列国灭亡时期有关的君王：</a:t>
            </a:r>
          </a:p>
          <a:p>
            <a:r>
              <a:rPr lang="zh-CN" altLang="en-US" b="1" dirty="0"/>
              <a:t>提革拉毗列色三世</a:t>
            </a:r>
            <a:r>
              <a:rPr lang="en-US" altLang="en-US" b="1" dirty="0"/>
              <a:t>（</a:t>
            </a:r>
            <a:r>
              <a:rPr lang="zh-CN" altLang="en-US" b="1" dirty="0"/>
              <a:t>普勒，</a:t>
            </a:r>
            <a:r>
              <a:rPr lang="en-US" altLang="en-US" b="1" dirty="0" err="1"/>
              <a:t>Pul</a:t>
            </a:r>
            <a:r>
              <a:rPr lang="en-US" altLang="en-US" b="1" dirty="0"/>
              <a:t>） </a:t>
            </a:r>
            <a:r>
              <a:rPr lang="zh-CN" altLang="en-US" b="1" dirty="0"/>
              <a:t>	</a:t>
            </a:r>
            <a:r>
              <a:rPr lang="en-US" altLang="zh-CN" b="1" dirty="0"/>
              <a:t>	745-727</a:t>
            </a:r>
          </a:p>
          <a:p>
            <a:r>
              <a:rPr lang="zh-CN" altLang="en-US" b="1" dirty="0"/>
              <a:t>撒缦以色五世（</a:t>
            </a:r>
            <a:r>
              <a:rPr lang="en-US" altLang="en-US" b="1" dirty="0" err="1"/>
              <a:t>ShalmaneserⅤ</a:t>
            </a:r>
            <a:r>
              <a:rPr lang="en-US" altLang="en-US" b="1" dirty="0"/>
              <a:t>）		</a:t>
            </a:r>
            <a:r>
              <a:rPr lang="en-US" altLang="zh-CN" b="1" dirty="0"/>
              <a:t>727-722</a:t>
            </a:r>
          </a:p>
          <a:p>
            <a:pPr marL="0" indent="0">
              <a:buNone/>
            </a:pPr>
            <a:r>
              <a:rPr lang="en-US" altLang="zh-CN" b="1" dirty="0"/>
              <a:t>    (</a:t>
            </a:r>
            <a:r>
              <a:rPr lang="zh-CN" altLang="en-US" b="1" dirty="0"/>
              <a:t>围攻撒玛利亚三年，并于</a:t>
            </a:r>
            <a:r>
              <a:rPr lang="en-US" altLang="zh-CN" b="1" dirty="0"/>
              <a:t>722</a:t>
            </a:r>
            <a:r>
              <a:rPr lang="zh-CN" altLang="en-US" b="1" dirty="0"/>
              <a:t>年攻陷该城</a:t>
            </a:r>
            <a:r>
              <a:rPr lang="en-US" altLang="zh-CN" b="1" dirty="0"/>
              <a:t>)</a:t>
            </a:r>
            <a:r>
              <a:rPr lang="zh-CN" altLang="en-US" b="1" dirty="0"/>
              <a:t>	</a:t>
            </a:r>
            <a:endParaRPr lang="en-US" altLang="zh-CN" b="1" dirty="0"/>
          </a:p>
          <a:p>
            <a:r>
              <a:rPr lang="zh-CN" altLang="en-US" b="1" dirty="0"/>
              <a:t>撒珥根二世（</a:t>
            </a:r>
            <a:r>
              <a:rPr lang="en-US" altLang="en-US" b="1" dirty="0" err="1"/>
              <a:t>SargonⅡ</a:t>
            </a:r>
            <a:r>
              <a:rPr lang="en-US" altLang="en-US" b="1" dirty="0"/>
              <a:t>） 			722-705</a:t>
            </a:r>
          </a:p>
          <a:p>
            <a:pPr marL="0" indent="0">
              <a:buNone/>
            </a:pPr>
            <a:r>
              <a:rPr lang="en-US" altLang="en-US" b="1" dirty="0"/>
              <a:t>（</a:t>
            </a:r>
            <a:r>
              <a:rPr lang="zh-CN" altLang="en-US" b="1" dirty="0"/>
              <a:t>撒缦以色五世于公元前</a:t>
            </a:r>
            <a:r>
              <a:rPr lang="en-US" altLang="zh-CN" b="1" dirty="0"/>
              <a:t>722</a:t>
            </a:r>
            <a:r>
              <a:rPr lang="zh-CN" altLang="en-US" b="1" dirty="0"/>
              <a:t>年驾崩，撒珥根二世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     </a:t>
            </a:r>
            <a:r>
              <a:rPr lang="zh-CN" altLang="en-US" b="1" dirty="0"/>
              <a:t>于</a:t>
            </a:r>
            <a:r>
              <a:rPr lang="en-US" altLang="zh-CN" b="1" dirty="0"/>
              <a:t>721</a:t>
            </a:r>
            <a:r>
              <a:rPr lang="zh-CN" altLang="en-US" b="1" dirty="0"/>
              <a:t>年在撒玛利亚进行扫尾工作）</a:t>
            </a:r>
            <a:endParaRPr lang="en-US" altLang="zh-CN" b="1" dirty="0"/>
          </a:p>
          <a:p>
            <a:r>
              <a:rPr lang="zh-CN" altLang="en-US" b="1" dirty="0"/>
              <a:t>西拿基立（</a:t>
            </a:r>
            <a:r>
              <a:rPr lang="en-US" altLang="en-US" b="1" dirty="0"/>
              <a:t>Sennacherib）			705-681</a:t>
            </a:r>
          </a:p>
          <a:p>
            <a:r>
              <a:rPr lang="zh-CN" altLang="en-US" b="1" dirty="0"/>
              <a:t>以撒哈顿（</a:t>
            </a:r>
            <a:r>
              <a:rPr lang="en-US" altLang="en-US" b="1" dirty="0"/>
              <a:t>Esarhaddon）			681-669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亚述巴尼拔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(Ashurbanipal)			</a:t>
            </a:r>
            <a:r>
              <a:rPr lang="en-US" altLang="en-US" b="1" dirty="0">
                <a:solidFill>
                  <a:srgbClr val="FF0000"/>
                </a:solidFill>
              </a:rPr>
              <a:t>669-626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37762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F07A5-F5FC-4FEC-A204-72C147D14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341" y="658128"/>
            <a:ext cx="8925318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3793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220B384-1B6A-4362-88A2-5E10FB1965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147520" y="1837530"/>
            <a:ext cx="7943850" cy="31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72471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80160" y="1211580"/>
            <a:ext cx="9235440" cy="4965383"/>
          </a:xfrm>
        </p:spPr>
        <p:txBody>
          <a:bodyPr/>
          <a:lstStyle/>
          <a:p>
            <a:r>
              <a:rPr lang="zh-CN" altLang="en-US" b="1" dirty="0"/>
              <a:t>重新建筑他父希西家所毁坏的</a:t>
            </a:r>
            <a:r>
              <a:rPr lang="zh-CN" altLang="en-US" b="1" dirty="0">
                <a:solidFill>
                  <a:srgbClr val="FF0000"/>
                </a:solidFill>
              </a:rPr>
              <a:t>邱坛</a:t>
            </a:r>
            <a:r>
              <a:rPr lang="zh-CN" altLang="en-US" b="1" dirty="0"/>
              <a:t>。</a:t>
            </a:r>
          </a:p>
          <a:p>
            <a:r>
              <a:rPr lang="zh-CN" altLang="en-US" b="1" dirty="0"/>
              <a:t>为</a:t>
            </a:r>
            <a:r>
              <a:rPr lang="zh-CN" altLang="en-US" b="1" dirty="0">
                <a:solidFill>
                  <a:srgbClr val="FF0000"/>
                </a:solidFill>
              </a:rPr>
              <a:t>巴力</a:t>
            </a:r>
            <a:r>
              <a:rPr lang="zh-CN" altLang="en-US" b="1" dirty="0"/>
              <a:t>筑坛，在圣殿内立亚舍拉像，效法以色列王亚哈所行的。</a:t>
            </a:r>
          </a:p>
          <a:p>
            <a:r>
              <a:rPr lang="zh-CN" altLang="en-US" b="1" dirty="0"/>
              <a:t>敬拜事奉</a:t>
            </a:r>
            <a:r>
              <a:rPr lang="zh-CN" altLang="en-US" b="1" dirty="0">
                <a:solidFill>
                  <a:srgbClr val="FF0000"/>
                </a:solidFill>
              </a:rPr>
              <a:t>天上的万象</a:t>
            </a:r>
            <a:r>
              <a:rPr lang="zh-CN" altLang="en-US" b="1" dirty="0"/>
              <a:t>，在圣殿的两院中为天上万象筑坛。</a:t>
            </a:r>
          </a:p>
          <a:p>
            <a:r>
              <a:rPr lang="zh-CN" altLang="en-US" b="1" dirty="0"/>
              <a:t>使他的</a:t>
            </a:r>
            <a:r>
              <a:rPr lang="zh-CN" altLang="en-US" b="1" dirty="0">
                <a:solidFill>
                  <a:srgbClr val="FF0000"/>
                </a:solidFill>
              </a:rPr>
              <a:t>儿子经火</a:t>
            </a:r>
            <a:r>
              <a:rPr lang="zh-CN" altLang="en-US" b="1" dirty="0"/>
              <a:t>。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观兆</a:t>
            </a:r>
            <a:r>
              <a:rPr lang="zh-CN" altLang="en-US" b="1" dirty="0"/>
              <a:t>，用</a:t>
            </a:r>
            <a:r>
              <a:rPr lang="zh-CN" altLang="en-US" b="1" dirty="0">
                <a:solidFill>
                  <a:srgbClr val="FF0000"/>
                </a:solidFill>
              </a:rPr>
              <a:t>法术</a:t>
            </a:r>
            <a:r>
              <a:rPr lang="zh-CN" altLang="en-US" b="1" dirty="0"/>
              <a:t>，立</a:t>
            </a:r>
            <a:r>
              <a:rPr lang="zh-CN" altLang="en-US" b="1" dirty="0">
                <a:solidFill>
                  <a:srgbClr val="FF0000"/>
                </a:solidFill>
              </a:rPr>
              <a:t>交鬼</a:t>
            </a:r>
            <a:r>
              <a:rPr lang="zh-CN" altLang="en-US" b="1" dirty="0"/>
              <a:t>的和行</a:t>
            </a:r>
            <a:r>
              <a:rPr lang="zh-CN" altLang="en-US" b="1" dirty="0">
                <a:solidFill>
                  <a:srgbClr val="FF0000"/>
                </a:solidFill>
              </a:rPr>
              <a:t>巫术</a:t>
            </a:r>
            <a:r>
              <a:rPr lang="zh-CN" altLang="en-US" b="1" dirty="0"/>
              <a:t>的。</a:t>
            </a:r>
          </a:p>
          <a:p>
            <a:r>
              <a:rPr lang="zh-CN" altLang="en-US" b="1" dirty="0"/>
              <a:t>引诱犹大人行恶，比神所灭的迦南列国更甚。</a:t>
            </a:r>
          </a:p>
          <a:p>
            <a:r>
              <a:rPr lang="zh-CN" altLang="en-US" b="1" dirty="0"/>
              <a:t>流许多无辜人的血，充满了耶路撒冷，从这边直到那边。</a:t>
            </a:r>
          </a:p>
          <a:p>
            <a:r>
              <a:rPr lang="zh-CN" altLang="en-US" b="1" dirty="0"/>
              <a:t>锯死先知以赛亚。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91435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00813263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历代志下</a:t>
            </a:r>
            <a:r>
              <a:rPr lang="en-US" altLang="zh-CN" sz="4400" b="1" dirty="0"/>
              <a:t>33</a:t>
            </a:r>
            <a:r>
              <a:rPr lang="zh-CN" altLang="en-US" sz="4400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800" b="1" dirty="0"/>
              <a:t>10</a:t>
            </a:r>
            <a:r>
              <a:rPr lang="zh-CN" altLang="en-US" sz="2800" b="1" dirty="0"/>
              <a:t>耶和华警戒玛拿西和祂的百姓，他们却是不听。</a:t>
            </a:r>
          </a:p>
          <a:p>
            <a:pPr marL="0" indent="0">
              <a:buNone/>
            </a:pPr>
            <a:r>
              <a:rPr lang="en-US" altLang="zh-CN" sz="2800" b="1" dirty="0"/>
              <a:t>11</a:t>
            </a:r>
            <a:r>
              <a:rPr lang="zh-CN" altLang="en-US" sz="2800" b="1" dirty="0"/>
              <a:t>所以耶和华使亚述王的将帅来攻击他们，用铙钩钩住玛拿西，用铜链锁住他，带到巴比伦去。</a:t>
            </a:r>
          </a:p>
          <a:p>
            <a:pPr marL="0" indent="0">
              <a:buNone/>
            </a:pPr>
            <a:r>
              <a:rPr lang="en-US" altLang="zh-CN" sz="2800" b="1" dirty="0"/>
              <a:t>12</a:t>
            </a:r>
            <a:r>
              <a:rPr lang="zh-CN" altLang="en-US" sz="2800" b="1" dirty="0"/>
              <a:t>他在急难的时候，就</a:t>
            </a:r>
            <a:r>
              <a:rPr lang="zh-CN" altLang="en-US" sz="2800" b="1" dirty="0">
                <a:solidFill>
                  <a:srgbClr val="FF0000"/>
                </a:solidFill>
              </a:rPr>
              <a:t>恳求</a:t>
            </a:r>
            <a:r>
              <a:rPr lang="zh-CN" altLang="en-US" sz="2800" b="1" dirty="0"/>
              <a:t>耶和华</a:t>
            </a:r>
            <a:r>
              <a:rPr lang="zh-CN" altLang="en-US" sz="2800" b="1" dirty="0">
                <a:solidFill>
                  <a:srgbClr val="FF0000"/>
                </a:solidFill>
              </a:rPr>
              <a:t>他的神</a:t>
            </a:r>
            <a:r>
              <a:rPr lang="en-US" altLang="zh-CN" sz="2800" b="1" dirty="0"/>
              <a:t>,</a:t>
            </a:r>
            <a:r>
              <a:rPr lang="zh-CN" altLang="en-US" sz="2800" b="1" dirty="0"/>
              <a:t>且在他列祖的神面前</a:t>
            </a:r>
            <a:r>
              <a:rPr lang="zh-CN" altLang="en-US" sz="2800" b="1" dirty="0">
                <a:solidFill>
                  <a:srgbClr val="FF0000"/>
                </a:solidFill>
              </a:rPr>
              <a:t>极其自卑</a:t>
            </a:r>
            <a:r>
              <a:rPr lang="zh-CN" altLang="en-US" sz="2800" b="1" dirty="0"/>
              <a:t>。</a:t>
            </a:r>
          </a:p>
          <a:p>
            <a:pPr marL="0" indent="0">
              <a:buNone/>
            </a:pPr>
            <a:r>
              <a:rPr lang="en-US" altLang="zh-CN" sz="2800" b="1" dirty="0"/>
              <a:t>13</a:t>
            </a:r>
            <a:r>
              <a:rPr lang="zh-CN" altLang="en-US" sz="2800" b="1" dirty="0"/>
              <a:t>他祈祷耶和华，耶和华就允准他的祈求，垂听他的祷告，使他归回耶路撒冷，仍坐国位。</a:t>
            </a:r>
            <a:r>
              <a:rPr lang="zh-CN" altLang="en-US" sz="2800" b="1" dirty="0">
                <a:solidFill>
                  <a:srgbClr val="FF0000"/>
                </a:solidFill>
              </a:rPr>
              <a:t>玛拿西这才知道惟独耶和华是神。</a:t>
            </a:r>
          </a:p>
          <a:p>
            <a:pPr marL="0" indent="0">
              <a:buNone/>
            </a:pPr>
            <a:r>
              <a:rPr lang="en-US" altLang="zh-CN" sz="2800" b="1" dirty="0"/>
              <a:t>14</a:t>
            </a:r>
            <a:r>
              <a:rPr lang="zh-CN" altLang="en-US" sz="2800" b="1" dirty="0"/>
              <a:t>此后，玛拿西在大卫城外，从谷内基训西边直到鱼门口，建筑城墙，环绕俄斐勒，这墙筑得甚高。又在犹大各坚固城内设立勇敢的军长。</a:t>
            </a:r>
          </a:p>
          <a:p>
            <a:pPr marL="0" indent="0">
              <a:buNone/>
            </a:pPr>
            <a:r>
              <a:rPr lang="en-US" altLang="zh-CN" sz="2800" b="1" dirty="0"/>
              <a:t>15</a:t>
            </a:r>
            <a:r>
              <a:rPr lang="zh-CN" altLang="en-US" sz="2800" b="1" dirty="0">
                <a:solidFill>
                  <a:srgbClr val="FF0000"/>
                </a:solidFill>
              </a:rPr>
              <a:t>并除掉外邦人的神像与耶和华殿中的偶像，又将他在耶和华殿的山上和耶路撒冷所筑的各坛都拆毁抛在城外。</a:t>
            </a: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16</a:t>
            </a:r>
            <a:r>
              <a:rPr lang="zh-CN" altLang="en-US" sz="2800" b="1" dirty="0">
                <a:solidFill>
                  <a:srgbClr val="FF0000"/>
                </a:solidFill>
              </a:rPr>
              <a:t>重修耶和华的祭坛，在坛上献平安祭，感谢祭，吩咐犹大人事奉耶和华以色列的神。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63209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33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22</a:t>
            </a:r>
            <a:r>
              <a:rPr lang="zh-CN" altLang="en-US" b="1" dirty="0"/>
              <a:t>他行耶和华眼中看为恶的事，效法他父玛拿西所行的，祭祀事奉他父玛拿西所雕刻的偶像，</a:t>
            </a:r>
          </a:p>
          <a:p>
            <a:r>
              <a:rPr lang="en-US" altLang="zh-CN" b="1" dirty="0"/>
              <a:t>23</a:t>
            </a:r>
            <a:r>
              <a:rPr lang="zh-CN" altLang="en-US" b="1" dirty="0">
                <a:solidFill>
                  <a:srgbClr val="FF0000"/>
                </a:solidFill>
              </a:rPr>
              <a:t>不在耶和华面前像他父玛拿西自卑。这亚们所犯的罪越犯越大。</a:t>
            </a:r>
          </a:p>
          <a:p>
            <a:r>
              <a:rPr lang="en-US" altLang="zh-CN" b="1" dirty="0"/>
              <a:t>24</a:t>
            </a:r>
            <a:r>
              <a:rPr lang="zh-CN" altLang="en-US" b="1" dirty="0"/>
              <a:t>他的臣仆背叛，在宫里杀了他。</a:t>
            </a:r>
          </a:p>
          <a:p>
            <a:r>
              <a:rPr lang="en-US" altLang="zh-CN" b="1" dirty="0"/>
              <a:t>25</a:t>
            </a:r>
            <a:r>
              <a:rPr lang="zh-CN" altLang="en-US" b="1" dirty="0"/>
              <a:t>但国民杀了那些背叛亚们王的人，立他儿子约西亚接续他作王。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380185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97680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87544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32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24</a:t>
            </a:r>
            <a:r>
              <a:rPr lang="zh-CN" altLang="en-US" b="1" dirty="0"/>
              <a:t>那时希西家病得要死，就祷告耶和华，耶和华应允他，赐他一个兆头。</a:t>
            </a:r>
          </a:p>
          <a:p>
            <a:r>
              <a:rPr lang="en-US" altLang="zh-CN" b="1" dirty="0"/>
              <a:t>25</a:t>
            </a:r>
            <a:r>
              <a:rPr lang="zh-CN" altLang="en-US" b="1" dirty="0"/>
              <a:t>希西家却没有照他所蒙的恩报答耶和华。</a:t>
            </a:r>
            <a:r>
              <a:rPr lang="zh-CN" altLang="en-US" b="1" dirty="0">
                <a:solidFill>
                  <a:srgbClr val="FF0000"/>
                </a:solidFill>
              </a:rPr>
              <a:t>因他心里骄傲，所以忿怒要临到他和犹大并耶路撒冷</a:t>
            </a:r>
            <a:r>
              <a:rPr lang="zh-CN" altLang="en-US" b="1" dirty="0"/>
              <a:t>。</a:t>
            </a:r>
          </a:p>
          <a:p>
            <a:r>
              <a:rPr lang="en-US" altLang="zh-CN" b="1" dirty="0"/>
              <a:t>26</a:t>
            </a:r>
            <a:r>
              <a:rPr lang="zh-CN" altLang="en-US" b="1" dirty="0">
                <a:solidFill>
                  <a:srgbClr val="FF0000"/>
                </a:solidFill>
              </a:rPr>
              <a:t>但希西家和耶路撒冷的居民觉得心里骄傲，就一同自卑，以致耶和华的忿怒在希西家的日子没有临到他们。</a:t>
            </a:r>
            <a:endParaRPr lang="en-US" alt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82688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68830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33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t>亚述帝国与以色列国灭亡时期有关的君王：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提革拉毗列色三世</a:t>
            </a:r>
            <a:r>
              <a:rPr lang="en-US" altLang="en-US" b="1" dirty="0"/>
              <a:t>（</a:t>
            </a:r>
            <a:r>
              <a:rPr lang="zh-CN" altLang="en-US" b="1" dirty="0"/>
              <a:t>普勒，</a:t>
            </a:r>
            <a:r>
              <a:rPr lang="en-US" altLang="en-US" b="1" dirty="0" err="1"/>
              <a:t>Pul</a:t>
            </a:r>
            <a:r>
              <a:rPr lang="en-US" altLang="en-US" b="1" dirty="0"/>
              <a:t>） </a:t>
            </a:r>
            <a:r>
              <a:rPr lang="zh-CN" altLang="en-US" b="1" dirty="0"/>
              <a:t>	</a:t>
            </a:r>
            <a:r>
              <a:rPr lang="en-US" altLang="zh-CN" b="1" dirty="0"/>
              <a:t>	745-727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撒缦以色五世（</a:t>
            </a:r>
            <a:r>
              <a:rPr lang="en-US" altLang="en-US" b="1" dirty="0" err="1">
                <a:solidFill>
                  <a:srgbClr val="FF0000"/>
                </a:solidFill>
              </a:rPr>
              <a:t>ShalmaneserⅤ</a:t>
            </a:r>
            <a:r>
              <a:rPr lang="en-US" altLang="en-US" b="1" dirty="0">
                <a:solidFill>
                  <a:srgbClr val="FF0000"/>
                </a:solidFill>
              </a:rPr>
              <a:t>）		</a:t>
            </a:r>
            <a:r>
              <a:rPr lang="en-US" altLang="zh-CN" b="1" dirty="0">
                <a:solidFill>
                  <a:srgbClr val="FF0000"/>
                </a:solidFill>
              </a:rPr>
              <a:t>727-722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    (</a:t>
            </a:r>
            <a:r>
              <a:rPr lang="zh-CN" altLang="en-US" b="1" dirty="0">
                <a:solidFill>
                  <a:srgbClr val="FF0000"/>
                </a:solidFill>
              </a:rPr>
              <a:t>围攻撒玛利亚三年，并于</a:t>
            </a:r>
            <a:r>
              <a:rPr lang="en-US" altLang="zh-CN" b="1" dirty="0">
                <a:solidFill>
                  <a:srgbClr val="FF0000"/>
                </a:solidFill>
              </a:rPr>
              <a:t>722</a:t>
            </a:r>
            <a:r>
              <a:rPr lang="zh-CN" altLang="en-US" b="1" dirty="0">
                <a:solidFill>
                  <a:srgbClr val="FF0000"/>
                </a:solidFill>
              </a:rPr>
              <a:t>年攻陷该城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r>
              <a:rPr lang="zh-CN" altLang="en-US" b="1" dirty="0">
                <a:solidFill>
                  <a:srgbClr val="FF0000"/>
                </a:solidFill>
              </a:rPr>
              <a:t>	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撒珥根二世（</a:t>
            </a:r>
            <a:r>
              <a:rPr lang="en-US" altLang="en-US" b="1" dirty="0" err="1">
                <a:solidFill>
                  <a:srgbClr val="FF0000"/>
                </a:solidFill>
              </a:rPr>
              <a:t>SargonⅡ</a:t>
            </a:r>
            <a:r>
              <a:rPr lang="en-US" altLang="en-US" b="1" dirty="0">
                <a:solidFill>
                  <a:srgbClr val="FF0000"/>
                </a:solidFill>
              </a:rPr>
              <a:t>） 			722-705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（</a:t>
            </a:r>
            <a:r>
              <a:rPr lang="zh-CN" altLang="en-US" b="1" dirty="0">
                <a:solidFill>
                  <a:srgbClr val="FF0000"/>
                </a:solidFill>
              </a:rPr>
              <a:t>撒缦以色五世于公元前</a:t>
            </a:r>
            <a:r>
              <a:rPr lang="en-US" altLang="zh-CN" b="1" dirty="0">
                <a:solidFill>
                  <a:srgbClr val="FF0000"/>
                </a:solidFill>
              </a:rPr>
              <a:t>722</a:t>
            </a:r>
            <a:r>
              <a:rPr lang="zh-CN" altLang="en-US" b="1" dirty="0">
                <a:solidFill>
                  <a:srgbClr val="FF0000"/>
                </a:solidFill>
              </a:rPr>
              <a:t>年驾崩，撒珥根二世于</a:t>
            </a:r>
            <a:r>
              <a:rPr lang="en-US" altLang="zh-CN" b="1" dirty="0">
                <a:solidFill>
                  <a:srgbClr val="FF0000"/>
                </a:solidFill>
              </a:rPr>
              <a:t>721</a:t>
            </a:r>
            <a:r>
              <a:rPr lang="zh-CN" altLang="en-US" b="1" dirty="0">
                <a:solidFill>
                  <a:srgbClr val="FF0000"/>
                </a:solidFill>
              </a:rPr>
              <a:t>年在撒玛利亚进行扫尾工作）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/>
              <a:t>西拿基立（</a:t>
            </a:r>
            <a:r>
              <a:rPr lang="en-US" altLang="en-US" b="1" dirty="0"/>
              <a:t>Sennacherib）			705-681</a:t>
            </a:r>
          </a:p>
          <a:p>
            <a:r>
              <a:rPr lang="zh-CN" altLang="en-US" b="1" dirty="0"/>
              <a:t>以撒哈顿（</a:t>
            </a:r>
            <a:r>
              <a:rPr lang="en-US" altLang="en-US" b="1" dirty="0"/>
              <a:t>Esarhaddon）			681-669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0746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C044C0C-3691-495C-BAE5-7661D379E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-9524"/>
            <a:ext cx="9144000" cy="6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1490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申命记</a:t>
            </a:r>
            <a:r>
              <a:rPr lang="en-US" altLang="zh-CN" b="1" dirty="0"/>
              <a:t>6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b="1" dirty="0"/>
              <a:t>4</a:t>
            </a:r>
            <a:r>
              <a:rPr lang="zh-CN" altLang="en-US" sz="2800" b="1" dirty="0"/>
              <a:t>以色列阿，你要听。</a:t>
            </a:r>
            <a:r>
              <a:rPr lang="zh-CN" altLang="en-US" sz="2800" b="1" dirty="0">
                <a:solidFill>
                  <a:srgbClr val="FF0000"/>
                </a:solidFill>
              </a:rPr>
              <a:t>耶和华我们神是独一的主。</a:t>
            </a:r>
          </a:p>
          <a:p>
            <a:r>
              <a:rPr lang="en-US" altLang="zh-CN" sz="2800" b="1" dirty="0"/>
              <a:t>5</a:t>
            </a:r>
            <a:r>
              <a:rPr lang="zh-CN" altLang="en-US" sz="2800" b="1" dirty="0"/>
              <a:t>你要尽心，尽性，尽力爱耶和华你的神。</a:t>
            </a:r>
          </a:p>
          <a:p>
            <a:r>
              <a:rPr lang="en-US" altLang="zh-CN" sz="2800" b="1" dirty="0"/>
              <a:t>6</a:t>
            </a:r>
            <a:r>
              <a:rPr lang="zh-CN" altLang="en-US" sz="2800" b="1" dirty="0"/>
              <a:t>我今日所吩咐你的话都要记在心上，</a:t>
            </a:r>
          </a:p>
          <a:p>
            <a:r>
              <a:rPr lang="en-US" altLang="zh-CN" sz="2800" b="1" dirty="0"/>
              <a:t>7</a:t>
            </a:r>
            <a:r>
              <a:rPr lang="zh-CN" altLang="en-US" sz="2800" b="1" dirty="0"/>
              <a:t>也要殷勤教训你的儿女。无论你坐在家里，行在路上，躺下，起来，都要谈论。</a:t>
            </a:r>
          </a:p>
          <a:p>
            <a:r>
              <a:rPr lang="en-US" altLang="zh-CN" sz="2800" b="1" dirty="0"/>
              <a:t>8</a:t>
            </a:r>
            <a:r>
              <a:rPr lang="zh-CN" altLang="en-US" sz="2800" b="1" dirty="0"/>
              <a:t>也要系在手上为记号，戴在额上为经文。</a:t>
            </a:r>
            <a:endParaRPr lang="en-US" alt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9799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13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b="1" dirty="0"/>
              <a:t>1</a:t>
            </a:r>
            <a:r>
              <a:rPr lang="zh-CN" altLang="en-US" b="1" dirty="0"/>
              <a:t>那时，有一个</a:t>
            </a:r>
            <a:r>
              <a:rPr lang="zh-CN" altLang="en-US" b="1" dirty="0">
                <a:solidFill>
                  <a:srgbClr val="FF0000"/>
                </a:solidFill>
              </a:rPr>
              <a:t>神人</a:t>
            </a:r>
            <a:r>
              <a:rPr lang="zh-CN" altLang="en-US" b="1" dirty="0"/>
              <a:t>奉耶和华的命从犹大来到伯特利。耶罗波安正站在坛旁要烧香。</a:t>
            </a:r>
          </a:p>
          <a:p>
            <a:r>
              <a:rPr lang="en-US" altLang="zh-CN" b="1" dirty="0"/>
              <a:t>2</a:t>
            </a:r>
            <a:r>
              <a:rPr lang="zh-CN" altLang="en-US" b="1" dirty="0"/>
              <a:t>神人奉耶和华的命向坛呼叫，说，坛哪，坛哪。耶和华如此说，大卫家里必生一个儿子，名叫约西亚，他必将丘坛的祭司，就是在你上面烧香的，杀在你上面，人的骨头也必烧在你上面。</a:t>
            </a:r>
          </a:p>
          <a:p>
            <a:r>
              <a:rPr lang="en-US" altLang="zh-CN" b="1" dirty="0"/>
              <a:t>3</a:t>
            </a:r>
            <a:r>
              <a:rPr lang="zh-CN" altLang="en-US" b="1" dirty="0"/>
              <a:t>当日，神人设个预兆，说，这坛必破裂，坛上的灰必倾撒，这是耶和华说的预兆。</a:t>
            </a:r>
          </a:p>
          <a:p>
            <a:r>
              <a:rPr lang="en-US" altLang="zh-CN" b="1" dirty="0"/>
              <a:t>4</a:t>
            </a:r>
            <a:r>
              <a:rPr lang="zh-CN" altLang="en-US" b="1" dirty="0"/>
              <a:t>耶罗波安王听见神人向伯特利的坛所呼叫的话，就从坛上伸手，说，拿住他吧。王向神人所伸的手就枯干了，不能弯回。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坛也破裂了，坛上的灰倾撒了，正如神人奉耶和华的命所设的预兆。</a:t>
            </a:r>
          </a:p>
          <a:p>
            <a:r>
              <a:rPr lang="en-US" altLang="zh-CN" b="1" dirty="0"/>
              <a:t>6</a:t>
            </a:r>
            <a:r>
              <a:rPr lang="zh-CN" altLang="en-US" b="1" dirty="0"/>
              <a:t>王对神人说，请你为我祷告，求耶和华你神的恩典使我的手复原。于是神人祈祷耶和华，王的手就复了原，仍如寻常一样。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966069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13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33</a:t>
            </a:r>
            <a:r>
              <a:rPr lang="zh-CN" altLang="en-US" b="1" dirty="0">
                <a:solidFill>
                  <a:srgbClr val="FF0000"/>
                </a:solidFill>
              </a:rPr>
              <a:t>这事以后</a:t>
            </a:r>
            <a:r>
              <a:rPr lang="zh-CN" altLang="en-US" b="1" dirty="0"/>
              <a:t>，耶罗波安</a:t>
            </a:r>
            <a:r>
              <a:rPr lang="zh-CN" altLang="en-US" b="1" dirty="0">
                <a:solidFill>
                  <a:srgbClr val="FF0000"/>
                </a:solidFill>
              </a:rPr>
              <a:t>仍不离开</a:t>
            </a:r>
            <a:r>
              <a:rPr lang="zh-CN" altLang="en-US" b="1" dirty="0"/>
              <a:t>他的恶道，将凡民立为丘坛的祭司。凡愿意的，他都分别为圣，立为丘坛的祭司。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193043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88044</TotalTime>
  <Words>5776</Words>
  <Application>Microsoft Office PowerPoint</Application>
  <PresentationFormat>Widescreen</PresentationFormat>
  <Paragraphs>351</Paragraphs>
  <Slides>46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SimSun</vt:lpstr>
      <vt:lpstr>Arial</vt:lpstr>
      <vt:lpstr>Calibri</vt:lpstr>
      <vt:lpstr>Calibri Light</vt:lpstr>
      <vt:lpstr>Roboto Condensed</vt:lpstr>
      <vt:lpstr>Office Theme</vt:lpstr>
      <vt:lpstr>列王纪下</vt:lpstr>
      <vt:lpstr>PowerPoint Presentation</vt:lpstr>
      <vt:lpstr>列王纪下可以分成这三大段：</vt:lpstr>
      <vt:lpstr>PowerPoint Presentation</vt:lpstr>
      <vt:lpstr>亚述帝国与以色列国灭亡时期有关的君王：</vt:lpstr>
      <vt:lpstr>PowerPoint Presentation</vt:lpstr>
      <vt:lpstr>申命记6章</vt:lpstr>
      <vt:lpstr>列王纪上13章</vt:lpstr>
      <vt:lpstr>列王纪上13章</vt:lpstr>
      <vt:lpstr>列王纪上14：1-12</vt:lpstr>
      <vt:lpstr>PowerPoint Presentation</vt:lpstr>
      <vt:lpstr>列王纪上16 章</vt:lpstr>
      <vt:lpstr>历代志下19章</vt:lpstr>
      <vt:lpstr>PowerPoint Presentation</vt:lpstr>
      <vt:lpstr>PowerPoint Presentation</vt:lpstr>
      <vt:lpstr>马太福音12章</vt:lpstr>
      <vt:lpstr>PowerPoint Presentation</vt:lpstr>
      <vt:lpstr>约翰福音4章</vt:lpstr>
      <vt:lpstr>耶利米51：5</vt:lpstr>
      <vt:lpstr>以西结书37章</vt:lpstr>
      <vt:lpstr>列王纪下可以分成这三大段：</vt:lpstr>
      <vt:lpstr>PowerPoint Presentation</vt:lpstr>
      <vt:lpstr>PowerPoint Presentation</vt:lpstr>
      <vt:lpstr>PowerPoint Presentation</vt:lpstr>
      <vt:lpstr>历代志下29章</vt:lpstr>
      <vt:lpstr>亚述帝国与以色列国灭亡时期有关的君王：</vt:lpstr>
      <vt:lpstr>PowerPoint Presentation</vt:lpstr>
      <vt:lpstr>PowerPoint Presentation</vt:lpstr>
      <vt:lpstr>历代志下32章</vt:lpstr>
      <vt:lpstr>以赛亚书1:1</vt:lpstr>
      <vt:lpstr>亚述帝国与以色列国灭亡时期有关的君王：</vt:lpstr>
      <vt:lpstr>希伯来书4章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历代志下33章</vt:lpstr>
      <vt:lpstr>历代志下33章</vt:lpstr>
      <vt:lpstr>PowerPoint Presentation</vt:lpstr>
      <vt:lpstr>PowerPoint Presentation</vt:lpstr>
      <vt:lpstr>历代志下32章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启示录</dc:title>
  <dc:creator>zunde yang</dc:creator>
  <cp:lastModifiedBy>zunde yang</cp:lastModifiedBy>
  <cp:revision>145</cp:revision>
  <dcterms:created xsi:type="dcterms:W3CDTF">2017-11-13T19:53:38Z</dcterms:created>
  <dcterms:modified xsi:type="dcterms:W3CDTF">2021-11-14T15:56:08Z</dcterms:modified>
</cp:coreProperties>
</file>